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sldIdLst>
    <p:sldId id="258" r:id="rId2"/>
    <p:sldId id="260" r:id="rId3"/>
    <p:sldId id="274" r:id="rId4"/>
    <p:sldId id="275" r:id="rId5"/>
    <p:sldId id="276" r:id="rId6"/>
  </p:sldIdLst>
  <p:sldSz cx="12192000" cy="6858000"/>
  <p:notesSz cx="12192000" cy="6858000"/>
  <p:embeddedFontLst>
    <p:embeddedFont>
      <p:font typeface="Onest SemiBold" panose="020B0604020202020204" charset="0"/>
      <p:bold r:id="rId7"/>
    </p:embeddedFont>
    <p:embeddedFont>
      <p:font typeface="Onest Regular" panose="020B0604020202020204" charset="-52"/>
      <p:regular r:id="rId8"/>
    </p:embeddedFont>
    <p:embeddedFont>
      <p:font typeface="Onest ExtraBold" panose="020B0604020202020204" charset="-52"/>
      <p:bold r:id="rId9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1323">
          <p15:clr>
            <a:srgbClr val="A4A3A4"/>
          </p15:clr>
        </p15:guide>
        <p15:guide id="3" pos="279">
          <p15:clr>
            <a:srgbClr val="A4A3A4"/>
          </p15:clr>
        </p15:guide>
        <p15:guide id="4" pos="7423">
          <p15:clr>
            <a:srgbClr val="A4A3A4"/>
          </p15:clr>
        </p15:guide>
        <p15:guide id="5" orient="horz" pos="4042">
          <p15:clr>
            <a:srgbClr val="A4A3A4"/>
          </p15:clr>
        </p15:guide>
        <p15:guide id="6" pos="892">
          <p15:clr>
            <a:srgbClr val="A4A3A4"/>
          </p15:clr>
        </p15:guide>
        <p15:guide id="7" pos="733">
          <p15:clr>
            <a:srgbClr val="A4A3A4"/>
          </p15:clr>
        </p15:guide>
        <p15:guide id="8" pos="2547">
          <p15:clr>
            <a:srgbClr val="A4A3A4"/>
          </p15:clr>
        </p15:guide>
        <p15:guide id="9" pos="2094">
          <p15:clr>
            <a:srgbClr val="A4A3A4"/>
          </p15:clr>
        </p15:guide>
        <p15:guide id="10" pos="2706">
          <p15:clr>
            <a:srgbClr val="A4A3A4"/>
          </p15:clr>
        </p15:guide>
        <p15:guide id="11" pos="3160">
          <p15:clr>
            <a:srgbClr val="A4A3A4"/>
          </p15:clr>
        </p15:guide>
        <p15:guide id="12" pos="3318">
          <p15:clr>
            <a:srgbClr val="A4A3A4"/>
          </p15:clr>
        </p15:guide>
        <p15:guide id="13" pos="1504">
          <p15:clr>
            <a:srgbClr val="A4A3A4"/>
          </p15:clr>
        </p15:guide>
        <p15:guide id="14" pos="1935">
          <p15:clr>
            <a:srgbClr val="A4A3A4"/>
          </p15:clr>
        </p15:guide>
        <p15:guide id="15" orient="horz" pos="663">
          <p15:clr>
            <a:srgbClr val="A4A3A4"/>
          </p15:clr>
        </p15:guide>
        <p15:guide id="16" pos="4362">
          <p15:clr>
            <a:srgbClr val="A4A3A4"/>
          </p15:clr>
        </p15:guide>
        <p15:guide id="17" pos="3931">
          <p15:clr>
            <a:srgbClr val="A4A3A4"/>
          </p15:clr>
        </p15:guide>
        <p15:guide id="18" pos="3772">
          <p15:clr>
            <a:srgbClr val="A4A3A4"/>
          </p15:clr>
        </p15:guide>
        <p15:guide id="19" pos="4974">
          <p15:clr>
            <a:srgbClr val="A4A3A4"/>
          </p15:clr>
        </p15:guide>
        <p15:guide id="20" pos="5133">
          <p15:clr>
            <a:srgbClr val="A4A3A4"/>
          </p15:clr>
        </p15:guide>
        <p15:guide id="21" pos="5586">
          <p15:clr>
            <a:srgbClr val="A4A3A4"/>
          </p15:clr>
        </p15:guide>
        <p15:guide id="22" pos="5745">
          <p15:clr>
            <a:srgbClr val="A4A3A4"/>
          </p15:clr>
        </p15:guide>
        <p15:guide id="23" pos="6199">
          <p15:clr>
            <a:srgbClr val="A4A3A4"/>
          </p15:clr>
        </p15:guide>
        <p15:guide id="24" pos="6357">
          <p15:clr>
            <a:srgbClr val="A4A3A4"/>
          </p15:clr>
        </p15:guide>
        <p15:guide id="25" pos="6788">
          <p15:clr>
            <a:srgbClr val="A4A3A4"/>
          </p15:clr>
        </p15:guide>
        <p15:guide id="26" pos="6970">
          <p15:clr>
            <a:srgbClr val="A4A3A4"/>
          </p15:clr>
        </p15:guide>
        <p15:guide id="27" pos="4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A35"/>
    <a:srgbClr val="774395"/>
    <a:srgbClr val="DC4D2B"/>
    <a:srgbClr val="DB4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C083E6E3-FA7D-4D7B-A595-EF9225AFEA82}" styleName="Светлый стиль 1 — акцент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3"/>
              </a:solidFill>
            </a:ln>
          </a:top>
          <a:bottom>
            <a:ln w="12700">
              <a:solidFill>
                <a:schemeClr val="accent3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Style>
        <a:tcBdr/>
        <a:fill>
          <a:solidFill>
            <a:schemeClr val="accent3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3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3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78"/>
        <p:guide pos="1323"/>
        <p:guide pos="279"/>
        <p:guide pos="7423"/>
        <p:guide orient="horz" pos="4042"/>
        <p:guide pos="892"/>
        <p:guide pos="733"/>
        <p:guide pos="2547"/>
        <p:guide pos="2094"/>
        <p:guide pos="2706"/>
        <p:guide pos="3160"/>
        <p:guide pos="3318"/>
        <p:guide pos="1504"/>
        <p:guide pos="1935"/>
        <p:guide orient="horz" pos="663"/>
        <p:guide pos="4362"/>
        <p:guide pos="3931"/>
        <p:guide pos="3772"/>
        <p:guide pos="4974"/>
        <p:guide pos="5133"/>
        <p:guide pos="5586"/>
        <p:guide pos="5745"/>
        <p:guide pos="6199"/>
        <p:guide pos="6357"/>
        <p:guide pos="6788"/>
        <p:guide pos="6970"/>
        <p:guide pos="4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14.sv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Научно-технологический потенциал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НАУЧНО-ТЕХНОЛОГИЧЕСКИЙ ПОТЕНЦИАЛ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66E16C-CFE5-1980-3E61-34E857B2C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7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01262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7112778" y="366045"/>
            <a:ext cx="3888597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7112777" y="6207647"/>
            <a:ext cx="3888597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Тема слайда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0315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08088" y="366045"/>
            <a:ext cx="9417542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08088" y="6207647"/>
            <a:ext cx="5597382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Тема слайда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EA778C-FC86-4B16-F1EE-CD4DCAD58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6A61E26-10DF-0D30-63F0-835083EFAF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0315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08088" y="366045"/>
            <a:ext cx="9407382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08088" y="6207647"/>
            <a:ext cx="5597382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ru-RU"/>
              <a:t>Тема слайда</a:t>
            </a: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B65870-F8AB-EEA2-3C9B-84B6BE0CE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23218" y="2814781"/>
            <a:ext cx="1201157" cy="1074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5A5FDD-DE0A-B094-E452-1DBFF2D0D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/>
          <a:stretch/>
        </p:blipFill>
        <p:spPr>
          <a:xfrm>
            <a:off x="438151" y="443508"/>
            <a:ext cx="7486650" cy="428089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0867AF-CAF3-7B55-C0A5-FCC5DE988B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1212497" y="443914"/>
            <a:ext cx="550832" cy="467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12497" y="443914"/>
            <a:ext cx="550832" cy="4671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C8BB583-3305-A42C-7EBF-BF6F37C3F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9B1087-3926-DD22-5F81-568B7043A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12430" r="1" b="13205"/>
          <a:stretch/>
        </p:blipFill>
        <p:spPr>
          <a:xfrm>
            <a:off x="412749" y="420180"/>
            <a:ext cx="7521576" cy="4237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12497" y="443914"/>
            <a:ext cx="550832" cy="4671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12A0A5-AF0C-D694-5C74-F6F633D07F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1CA289-490B-68EC-DE4D-D5C78C11FA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3"/>
          <a:stretch/>
        </p:blipFill>
        <p:spPr>
          <a:xfrm>
            <a:off x="447674" y="434147"/>
            <a:ext cx="7458076" cy="42616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0F41A69-B04E-A511-5119-BC02892CF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t="-335"/>
          <a:stretch/>
        </p:blipFill>
        <p:spPr>
          <a:xfrm>
            <a:off x="-152400" y="-85725"/>
            <a:ext cx="4186000" cy="57056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69B77B-CBD8-43D5-5FF7-9CBFF64A3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-85726" y="5554493"/>
            <a:ext cx="6291769" cy="14273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82FF7F-F812-4187-F4B9-0C09E6E146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9797787" y="1049970"/>
            <a:ext cx="3615631" cy="13823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3DACD8-9901-63A7-98BE-5CB7CDEF7B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32250" y="2400300"/>
            <a:ext cx="6884452" cy="31622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B6E044B-BB7A-33D7-D159-91C697672D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4586364" y="443914"/>
            <a:ext cx="701302" cy="5947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Новый раздел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96239D-47D0-2DFB-9AE9-108EB901E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753" y="1394435"/>
            <a:ext cx="12046494" cy="54635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1B7C6C-9809-7B63-9F54-75394F4B9E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2753" y="1394435"/>
            <a:ext cx="12046494" cy="54635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CF3E3FF-84E9-4DDD-5563-ABDCB1745B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-1085851" y="1085853"/>
            <a:ext cx="2419352" cy="247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44D142-42AB-1F6D-E22D-429B1DE30D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5400000">
            <a:off x="-55530" y="300038"/>
            <a:ext cx="847725" cy="247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F3F2912-3A4C-BDE1-7A6F-DCF9EAF8F98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0800000">
            <a:off x="2577830" y="6610988"/>
            <a:ext cx="9614170" cy="2470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CEDF381-8388-480E-666D-9E0AC2346AD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0800000">
            <a:off x="8394969" y="6365546"/>
            <a:ext cx="3797030" cy="247012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700775" y="1122363"/>
            <a:ext cx="9967225" cy="1278072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нового раздела</a:t>
            </a:r>
            <a:endParaRPr lang="en-US"/>
          </a:p>
        </p:txBody>
      </p:sp>
      <p:sp>
        <p:nvSpPr>
          <p:cNvPr id="15" name="Заголовок 1"/>
          <p:cNvSpPr txBox="1"/>
          <p:nvPr userDrawn="1"/>
        </p:nvSpPr>
        <p:spPr bwMode="auto">
          <a:xfrm>
            <a:off x="700774" y="4931863"/>
            <a:ext cx="9967225" cy="127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Onest 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>
                <a:latin typeface="Onest SemiBold"/>
              </a:rPr>
              <a:t>01</a:t>
            </a:r>
            <a:endParaRPr lang="en-US">
              <a:latin typeface="Onest SemiBold"/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91081" y="268763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nest SemiBol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Подзаголовок раздела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BDE96F-66BD-7BEF-E96E-1B7649265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7"/>
          <a:stretch/>
        </p:blipFill>
        <p:spPr>
          <a:xfrm>
            <a:off x="0" y="1"/>
            <a:ext cx="8414535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485775" y="1327779"/>
            <a:ext cx="7662863" cy="1398775"/>
          </a:xfrm>
        </p:spPr>
        <p:txBody>
          <a:bodyPr anchor="t">
            <a:normAutofit/>
          </a:bodyPr>
          <a:lstStyle>
            <a:lvl1pPr algn="l">
              <a:defRPr sz="5400" b="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БЛАГОДАРЮ </a:t>
            </a:r>
            <a:b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</a:b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ЗА ВНИМАНИЕ!</a:t>
            </a:r>
            <a:endParaRPr lang="en-US" sz="5400" i="0" u="none" strike="noStrike" cap="none">
              <a:solidFill>
                <a:schemeClr val="bg1"/>
              </a:solidFill>
              <a:latin typeface="Onest SemiBold"/>
              <a:ea typeface="Rubik SemiBold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978286" y="443913"/>
            <a:ext cx="785043" cy="6657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3A2F82B-63BA-9218-190C-548C7866F6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3102429"/>
            <a:ext cx="6327321" cy="89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1951FB-ED2D-6ACA-03E7-F9429CA50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t="16020" r="21256"/>
          <a:stretch/>
        </p:blipFill>
        <p:spPr>
          <a:xfrm>
            <a:off x="0" y="0"/>
            <a:ext cx="838052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485775" y="1327779"/>
            <a:ext cx="7662863" cy="1398775"/>
          </a:xfrm>
        </p:spPr>
        <p:txBody>
          <a:bodyPr anchor="t">
            <a:normAutofit/>
          </a:bodyPr>
          <a:lstStyle>
            <a:lvl1pPr algn="l">
              <a:defRPr sz="5400" b="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БЛАГОДАРЮ </a:t>
            </a:r>
            <a:b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</a:b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ЗА ВНИМАНИЕ!</a:t>
            </a:r>
            <a:endParaRPr lang="en-US" sz="5400" i="0" u="none" strike="noStrike" cap="none">
              <a:solidFill>
                <a:schemeClr val="bg1"/>
              </a:solidFill>
              <a:latin typeface="Onest SemiBold"/>
              <a:ea typeface="Rubik SemiBold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978286" y="443913"/>
            <a:ext cx="785043" cy="6657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79E2E59-158A-3734-1BC5-9F296D4E59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3102429"/>
            <a:ext cx="6327321" cy="89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50ABD2-8B31-9301-E8EA-103E0647A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Научно-технологический потенциал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НАУЧНО-ТЕХНОЛОГИЧЕСКИЙ ПОТЕНЦИАЛ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63525" y="4082573"/>
            <a:ext cx="11306174" cy="96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ru-RU" sz="7800" i="0" u="none" strike="noStrike" cap="none" dirty="0">
                <a:solidFill>
                  <a:srgbClr val="32932D"/>
                </a:solidFill>
                <a:latin typeface="Onest ExtraBold"/>
                <a:ea typeface="Rubik SemiBold"/>
                <a:cs typeface="Arial"/>
              </a:rPr>
              <a:t>   </a:t>
            </a:r>
            <a:r>
              <a:rPr lang="ru-RU" sz="7800" dirty="0">
                <a:solidFill>
                  <a:srgbClr val="32932D"/>
                </a:solidFill>
                <a:latin typeface="Onest ExtraBold"/>
                <a:ea typeface="Rubik SemiBold"/>
                <a:cs typeface="Arial"/>
              </a:rPr>
              <a:t>Заочное обучение</a:t>
            </a:r>
            <a:endParaRPr lang="en-US" sz="7800" i="0" u="none" strike="noStrike" cap="none" dirty="0">
              <a:solidFill>
                <a:srgbClr val="32932D"/>
              </a:solidFill>
              <a:latin typeface="Onest ExtraBold"/>
              <a:ea typeface="Rubik SemiBold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311572" y="4461231"/>
            <a:ext cx="99551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7800" dirty="0">
                <a:latin typeface="Onest ExtraBold"/>
                <a:ea typeface="Rubik SemiBold"/>
                <a:cs typeface="Arial"/>
              </a:rPr>
              <a:t>Веб-разработка</a:t>
            </a:r>
            <a:endParaRPr lang="en-US" sz="7800" i="0" u="none" strike="noStrike" cap="none" dirty="0">
              <a:latin typeface="Onest ExtraBold"/>
              <a:ea typeface="Rubik SemiBold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2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942589" y="5782238"/>
            <a:ext cx="3888597" cy="365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Группа </a:t>
            </a:r>
            <a:r>
              <a:rPr lang="ru-RU" dirty="0" err="1" smtClean="0"/>
              <a:t>ВК</a:t>
            </a:r>
            <a:r>
              <a:rPr lang="ru-RU" dirty="0" err="1" smtClean="0"/>
              <a:t>онтакте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927309-4285-B5BD-04F4-CF0285D26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3897206" y="3386737"/>
            <a:ext cx="5975928" cy="829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7F34FC1-D425-46A7-B9F2-B6359C12B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6" y="595311"/>
            <a:ext cx="5188390" cy="5188390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1A44ABA4-A740-4DCE-9F53-41A2E62D8D40}"/>
              </a:ext>
            </a:extLst>
          </p:cNvPr>
          <p:cNvSpPr txBox="1">
            <a:spLocks/>
          </p:cNvSpPr>
          <p:nvPr/>
        </p:nvSpPr>
        <p:spPr bwMode="auto">
          <a:xfrm>
            <a:off x="7212013" y="595311"/>
            <a:ext cx="3888597" cy="1294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Как с нами связаться: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37577DA8-78A3-4D7B-9151-CA58E8566DD4}"/>
              </a:ext>
            </a:extLst>
          </p:cNvPr>
          <p:cNvSpPr txBox="1">
            <a:spLocks/>
          </p:cNvSpPr>
          <p:nvPr/>
        </p:nvSpPr>
        <p:spPr bwMode="auto">
          <a:xfrm>
            <a:off x="7212012" y="1651297"/>
            <a:ext cx="3888597" cy="30764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Адрес: Проспект Энгельса д.23 кабинет 323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Электронная почта отделения: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en-US" dirty="0"/>
              <a:t>dep.it@college.spbstu.ru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Телефон отделения: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+7(812)294-05-98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E3E9EC-6D8E-4C4E-953A-44F4FCC4AE78}"/>
              </a:ext>
            </a:extLst>
          </p:cNvPr>
          <p:cNvSpPr txBox="1"/>
          <p:nvPr/>
        </p:nvSpPr>
        <p:spPr bwMode="auto">
          <a:xfrm>
            <a:off x="7252807" y="4893005"/>
            <a:ext cx="384780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i="0" u="none" strike="noStrike" cap="none" dirty="0">
                <a:solidFill>
                  <a:srgbClr val="369F31"/>
                </a:solidFill>
                <a:latin typeface="Onest SemiBold"/>
                <a:ea typeface="Rubik SemiBold"/>
                <a:cs typeface="Rubik SemiBold"/>
              </a:rPr>
              <a:t>Назаров Денис Александрович</a:t>
            </a:r>
            <a:endParaRPr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400" dirty="0">
                <a:latin typeface="Onest Regular"/>
              </a:rPr>
              <a:t>Заведующий отделением информационных технологий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en-US" sz="1400" dirty="0">
                <a:latin typeface="Onest Regular"/>
              </a:rPr>
              <a:t>Nazarov_da@spbstu.ru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3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236443" y="5794199"/>
            <a:ext cx="3888597" cy="365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927309-4285-B5BD-04F4-CF0285D26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3897206" y="3386737"/>
            <a:ext cx="5975928" cy="82986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1A44ABA4-A740-4DCE-9F53-41A2E62D8D40}"/>
              </a:ext>
            </a:extLst>
          </p:cNvPr>
          <p:cNvSpPr txBox="1">
            <a:spLocks/>
          </p:cNvSpPr>
          <p:nvPr/>
        </p:nvSpPr>
        <p:spPr bwMode="auto">
          <a:xfrm>
            <a:off x="1735760" y="5435770"/>
            <a:ext cx="2932513" cy="716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/>
              <a:t>Ссылка на материалы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лекциям и зачетам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37577DA8-78A3-4D7B-9151-CA58E8566DD4}"/>
              </a:ext>
            </a:extLst>
          </p:cNvPr>
          <p:cNvSpPr txBox="1">
            <a:spLocks/>
          </p:cNvSpPr>
          <p:nvPr/>
        </p:nvSpPr>
        <p:spPr bwMode="auto">
          <a:xfrm>
            <a:off x="7212012" y="2106331"/>
            <a:ext cx="3888597" cy="1959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/>
          </a:p>
          <a:p>
            <a:pPr>
              <a:defRPr/>
            </a:pP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791FB1-B59B-4BA2-9BED-797205652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9" y="916027"/>
            <a:ext cx="4387696" cy="4387696"/>
          </a:xfrm>
          <a:prstGeom prst="rect">
            <a:avLst/>
          </a:prstGeom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xmlns="" id="{2E759FA9-16CA-444B-9AD3-564E18DFDA09}"/>
              </a:ext>
            </a:extLst>
          </p:cNvPr>
          <p:cNvSpPr txBox="1">
            <a:spLocks/>
          </p:cNvSpPr>
          <p:nvPr/>
        </p:nvSpPr>
        <p:spPr bwMode="auto">
          <a:xfrm>
            <a:off x="6996386" y="1310527"/>
            <a:ext cx="4211362" cy="14317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>
                <a:solidFill>
                  <a:srgbClr val="3AAA35"/>
                </a:solidFill>
              </a:rPr>
              <a:t>График учебного процесса на 2025-2026 учебный год: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xmlns="" id="{1D30EBBF-7935-4E5F-9504-D2533DE50A65}"/>
              </a:ext>
            </a:extLst>
          </p:cNvPr>
          <p:cNvSpPr txBox="1">
            <a:spLocks/>
          </p:cNvSpPr>
          <p:nvPr/>
        </p:nvSpPr>
        <p:spPr bwMode="auto">
          <a:xfrm>
            <a:off x="7212012" y="2266217"/>
            <a:ext cx="4688441" cy="35995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Установочные лекции: с 13.10.2025-18.10.2025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Зимняя сессия:</a:t>
            </a:r>
          </a:p>
          <a:p>
            <a:pPr>
              <a:defRPr/>
            </a:pPr>
            <a:r>
              <a:rPr lang="ru-RU" dirty="0"/>
              <a:t>С 8.12.2025-14.12.2025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Производственная практика:</a:t>
            </a:r>
          </a:p>
          <a:p>
            <a:pPr>
              <a:defRPr/>
            </a:pPr>
            <a:r>
              <a:rPr lang="ru-RU" dirty="0"/>
              <a:t>С 16.03.2026 -5.04.2026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Летняя сессия:</a:t>
            </a:r>
            <a:br>
              <a:rPr lang="ru-RU" dirty="0"/>
            </a:br>
            <a:r>
              <a:rPr lang="ru-RU" dirty="0"/>
              <a:t>с 13.04.2026-3.05.2026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4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4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236443" y="5794199"/>
            <a:ext cx="3888597" cy="365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927309-4285-B5BD-04F4-CF0285D26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-2566968" y="3360753"/>
            <a:ext cx="5975928" cy="82986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1A44ABA4-A740-4DCE-9F53-41A2E62D8D40}"/>
              </a:ext>
            </a:extLst>
          </p:cNvPr>
          <p:cNvSpPr txBox="1">
            <a:spLocks/>
          </p:cNvSpPr>
          <p:nvPr/>
        </p:nvSpPr>
        <p:spPr bwMode="auto">
          <a:xfrm>
            <a:off x="643998" y="726006"/>
            <a:ext cx="2932513" cy="716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https</a:t>
            </a:r>
            <a:r>
              <a:rPr lang="ru-RU" sz="1800" b="1" dirty="0">
                <a:solidFill>
                  <a:srgbClr val="0070C0"/>
                </a:solidFill>
              </a:rPr>
              <a:t>://</a:t>
            </a:r>
            <a:r>
              <a:rPr lang="ru-RU" sz="1800" b="1" dirty="0" smtClean="0">
                <a:solidFill>
                  <a:srgbClr val="0070C0"/>
                </a:solidFill>
              </a:rPr>
              <a:t>pay.spbstu.ru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37577DA8-78A3-4D7B-9151-CA58E8566DD4}"/>
              </a:ext>
            </a:extLst>
          </p:cNvPr>
          <p:cNvSpPr txBox="1">
            <a:spLocks/>
          </p:cNvSpPr>
          <p:nvPr/>
        </p:nvSpPr>
        <p:spPr bwMode="auto">
          <a:xfrm>
            <a:off x="7212012" y="2106331"/>
            <a:ext cx="3888597" cy="1959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/>
          </a:p>
          <a:p>
            <a:pPr>
              <a:defRPr/>
            </a:pPr>
            <a:endParaRPr lang="en-US" dirty="0"/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xmlns="" id="{1A44ABA4-A740-4DCE-9F53-41A2E62D8D40}"/>
              </a:ext>
            </a:extLst>
          </p:cNvPr>
          <p:cNvSpPr txBox="1">
            <a:spLocks/>
          </p:cNvSpPr>
          <p:nvPr/>
        </p:nvSpPr>
        <p:spPr bwMode="auto">
          <a:xfrm>
            <a:off x="379503" y="414282"/>
            <a:ext cx="5034469" cy="716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800" b="1" dirty="0" smtClean="0"/>
              <a:t>Памятка по оплате заочного обучения</a:t>
            </a:r>
            <a:endParaRPr lang="en-US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59" y="1442863"/>
            <a:ext cx="10417521" cy="49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5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236443" y="5794199"/>
            <a:ext cx="3888597" cy="365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927309-4285-B5BD-04F4-CF0285D26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-2566968" y="3360753"/>
            <a:ext cx="5975928" cy="82986"/>
          </a:xfrm>
          <a:prstGeom prst="rect">
            <a:avLst/>
          </a:prstGeom>
        </p:spPr>
      </p:pic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37577DA8-78A3-4D7B-9151-CA58E8566DD4}"/>
              </a:ext>
            </a:extLst>
          </p:cNvPr>
          <p:cNvSpPr txBox="1">
            <a:spLocks/>
          </p:cNvSpPr>
          <p:nvPr/>
        </p:nvSpPr>
        <p:spPr bwMode="auto">
          <a:xfrm>
            <a:off x="7212012" y="2106331"/>
            <a:ext cx="3888597" cy="1959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/>
          </a:p>
          <a:p>
            <a:pPr>
              <a:defRPr/>
            </a:pPr>
            <a:endParaRPr lang="en-US" dirty="0"/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xmlns="" id="{1A44ABA4-A740-4DCE-9F53-41A2E62D8D40}"/>
              </a:ext>
            </a:extLst>
          </p:cNvPr>
          <p:cNvSpPr txBox="1">
            <a:spLocks/>
          </p:cNvSpPr>
          <p:nvPr/>
        </p:nvSpPr>
        <p:spPr bwMode="auto">
          <a:xfrm>
            <a:off x="379503" y="550084"/>
            <a:ext cx="6700307" cy="716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/>
              <a:t>Заказ справки-вызов на сессию для предприятия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488" y="1951870"/>
            <a:ext cx="3045577" cy="3021597"/>
          </a:xfrm>
          <a:prstGeom prst="rect">
            <a:avLst/>
          </a:prstGeom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xmlns="" id="{1A44ABA4-A740-4DCE-9F53-41A2E62D8D40}"/>
              </a:ext>
            </a:extLst>
          </p:cNvPr>
          <p:cNvSpPr txBox="1">
            <a:spLocks/>
          </p:cNvSpPr>
          <p:nvPr/>
        </p:nvSpPr>
        <p:spPr bwMode="auto">
          <a:xfrm>
            <a:off x="5512320" y="1905627"/>
            <a:ext cx="6085169" cy="3114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  <a:defRPr/>
            </a:pPr>
            <a:r>
              <a:rPr lang="ru-RU" sz="3300" b="1" dirty="0" smtClean="0"/>
              <a:t>Для заказа справок необходимо заполнить форму в группе отделения в формате:</a:t>
            </a:r>
          </a:p>
          <a:p>
            <a:pPr marL="342900" indent="-342900">
              <a:lnSpc>
                <a:spcPct val="170000"/>
              </a:lnSpc>
              <a:buClr>
                <a:srgbClr val="3AAA35"/>
              </a:buClr>
              <a:buFont typeface="+mj-lt"/>
              <a:buAutoNum type="arabicPeriod"/>
              <a:defRPr/>
            </a:pPr>
            <a:r>
              <a:rPr lang="ru-RU" sz="2800" b="1" dirty="0" smtClean="0"/>
              <a:t>ФИО</a:t>
            </a:r>
          </a:p>
          <a:p>
            <a:pPr marL="342900" indent="-342900">
              <a:lnSpc>
                <a:spcPct val="170000"/>
              </a:lnSpc>
              <a:buClr>
                <a:srgbClr val="3AAA35"/>
              </a:buClr>
              <a:buFont typeface="+mj-lt"/>
              <a:buAutoNum type="arabicPeriod"/>
              <a:defRPr/>
            </a:pPr>
            <a:r>
              <a:rPr lang="ru-RU" sz="2800" b="1" dirty="0" smtClean="0"/>
              <a:t>№группы</a:t>
            </a:r>
          </a:p>
          <a:p>
            <a:pPr marL="342900" indent="-342900">
              <a:lnSpc>
                <a:spcPct val="170000"/>
              </a:lnSpc>
              <a:buClr>
                <a:srgbClr val="3AAA35"/>
              </a:buClr>
              <a:buFont typeface="+mj-lt"/>
              <a:buAutoNum type="arabicPeriod"/>
              <a:defRPr/>
            </a:pPr>
            <a:r>
              <a:rPr lang="ru-RU" sz="2800" b="1" dirty="0" smtClean="0"/>
              <a:t>Тип справки: справка-вызов </a:t>
            </a:r>
            <a:r>
              <a:rPr lang="ru-RU" sz="2800" b="1" dirty="0"/>
              <a:t>на сессию </a:t>
            </a:r>
            <a:endParaRPr lang="ru-RU" sz="2800" b="1" dirty="0" smtClean="0"/>
          </a:p>
          <a:p>
            <a:pPr marL="342900" indent="-342900">
              <a:lnSpc>
                <a:spcPct val="170000"/>
              </a:lnSpc>
              <a:buClr>
                <a:srgbClr val="3AAA35"/>
              </a:buClr>
              <a:buFont typeface="+mj-lt"/>
              <a:buAutoNum type="arabicPeriod"/>
              <a:defRPr/>
            </a:pPr>
            <a:r>
              <a:rPr lang="ru-RU" sz="2800" b="1" dirty="0" smtClean="0"/>
              <a:t>Место работы, куда будет предоставлена справка</a:t>
            </a:r>
          </a:p>
          <a:p>
            <a:pPr marL="342900" indent="-342900">
              <a:lnSpc>
                <a:spcPct val="170000"/>
              </a:lnSpc>
              <a:buClr>
                <a:srgbClr val="3AAA35"/>
              </a:buClr>
              <a:buFont typeface="+mj-lt"/>
              <a:buAutoNum type="arabicPeriod"/>
              <a:defRPr/>
            </a:pPr>
            <a:r>
              <a:rPr lang="ru-RU" sz="2800" b="1" dirty="0" smtClean="0"/>
              <a:t>Можно указать почту, если хотите получить справку в электронном виде</a:t>
            </a:r>
          </a:p>
          <a:p>
            <a:pPr marL="342900" indent="-342900">
              <a:lnSpc>
                <a:spcPct val="170000"/>
              </a:lnSpc>
              <a:buClr>
                <a:srgbClr val="3AAA35"/>
              </a:buClr>
              <a:buFont typeface="+mj-lt"/>
              <a:buAutoNum type="arabicPeriod"/>
              <a:defRPr/>
            </a:pPr>
            <a:endParaRPr lang="ru-RU" sz="2800" b="1" dirty="0"/>
          </a:p>
          <a:p>
            <a:pPr>
              <a:lnSpc>
                <a:spcPct val="170000"/>
              </a:lnSpc>
              <a:buClr>
                <a:srgbClr val="3AAA35"/>
              </a:buClr>
              <a:defRPr/>
            </a:pPr>
            <a:r>
              <a:rPr lang="ru-RU" sz="2800" b="1" dirty="0"/>
              <a:t>Срок изготовления справки до 5 рабочих дня.</a:t>
            </a:r>
            <a:endParaRPr lang="ru-RU" sz="2800" b="1" dirty="0" smtClean="0"/>
          </a:p>
          <a:p>
            <a:pPr marL="342900" indent="-342900">
              <a:buClr>
                <a:srgbClr val="3AAA35"/>
              </a:buClr>
              <a:buFont typeface="+mj-lt"/>
              <a:buAutoNum type="arabicPeriod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7647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B050"/>
      </a:accent6>
      <a:hlink>
        <a:srgbClr val="0563C1"/>
      </a:hlink>
      <a:folHlink>
        <a:srgbClr val="954F72"/>
      </a:folHlink>
    </a:clrScheme>
    <a:fontScheme name="Другая 2">
      <a:majorFont>
        <a:latin typeface="Onest SemiBold"/>
        <a:ea typeface="Arial"/>
        <a:cs typeface="Arial"/>
      </a:majorFont>
      <a:minorFont>
        <a:latin typeface="Onest Regular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127</Words>
  <Application>Microsoft Office PowerPoint</Application>
  <DocSecurity>0</DocSecurity>
  <PresentationFormat>Широкоэкранный</PresentationFormat>
  <Paragraphs>43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Onest SemiBold</vt:lpstr>
      <vt:lpstr>Onest Regular</vt:lpstr>
      <vt:lpstr>Rubik SemiBold</vt:lpstr>
      <vt:lpstr>Arial</vt:lpstr>
      <vt:lpstr>Onest ExtraBold</vt:lpstr>
      <vt:lpstr>Тема Office</vt:lpstr>
      <vt:lpstr>Презентация PowerPoint</vt:lpstr>
      <vt:lpstr>Группа ВКонтакте  </vt:lpstr>
      <vt:lpstr>  </vt:lpstr>
      <vt:lpstr>  </vt:lpstr>
      <vt:lpstr> 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viryms@yandex.ru</dc:creator>
  <cp:keywords/>
  <dc:description/>
  <cp:lastModifiedBy>Коннова Арина Евгеньевна</cp:lastModifiedBy>
  <cp:revision>73</cp:revision>
  <dcterms:created xsi:type="dcterms:W3CDTF">2025-02-13T10:56:18Z</dcterms:created>
  <dcterms:modified xsi:type="dcterms:W3CDTF">2025-10-01T11:12:28Z</dcterms:modified>
  <cp:category/>
  <dc:identifier/>
  <cp:contentStatus/>
  <dc:language/>
  <cp:version/>
</cp:coreProperties>
</file>